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58" r:id="rId3"/>
    <p:sldId id="260" r:id="rId4"/>
    <p:sldId id="259" r:id="rId5"/>
    <p:sldId id="261" r:id="rId6"/>
    <p:sldId id="262" r:id="rId7"/>
    <p:sldId id="271" r:id="rId8"/>
    <p:sldId id="272" r:id="rId9"/>
    <p:sldId id="270" r:id="rId10"/>
    <p:sldId id="267" r:id="rId11"/>
    <p:sldId id="268" r:id="rId12"/>
    <p:sldId id="266" r:id="rId13"/>
    <p:sldId id="263" r:id="rId14"/>
    <p:sldId id="269" r:id="rId15"/>
    <p:sldId id="264" r:id="rId16"/>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Arial"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charset="0"/>
        <a:ea typeface="ＭＳ Ｐゴシック"/>
        <a:cs typeface="ＭＳ Ｐゴシック"/>
      </a:defRPr>
    </a:lvl5pPr>
    <a:lvl6pPr marL="2286000" algn="l" defTabSz="914400" rtl="0" eaLnBrk="1" latinLnBrk="0" hangingPunct="1">
      <a:defRPr sz="2400" kern="1200">
        <a:solidFill>
          <a:schemeClr val="tx1"/>
        </a:solidFill>
        <a:latin typeface="Arial" charset="0"/>
        <a:ea typeface="ＭＳ Ｐゴシック"/>
        <a:cs typeface="ＭＳ Ｐゴシック"/>
      </a:defRPr>
    </a:lvl6pPr>
    <a:lvl7pPr marL="2743200" algn="l" defTabSz="914400" rtl="0" eaLnBrk="1" latinLnBrk="0" hangingPunct="1">
      <a:defRPr sz="2400" kern="1200">
        <a:solidFill>
          <a:schemeClr val="tx1"/>
        </a:solidFill>
        <a:latin typeface="Arial" charset="0"/>
        <a:ea typeface="ＭＳ Ｐゴシック"/>
        <a:cs typeface="ＭＳ Ｐゴシック"/>
      </a:defRPr>
    </a:lvl7pPr>
    <a:lvl8pPr marL="3200400" algn="l" defTabSz="914400" rtl="0" eaLnBrk="1" latinLnBrk="0" hangingPunct="1">
      <a:defRPr sz="2400" kern="1200">
        <a:solidFill>
          <a:schemeClr val="tx1"/>
        </a:solidFill>
        <a:latin typeface="Arial" charset="0"/>
        <a:ea typeface="ＭＳ Ｐゴシック"/>
        <a:cs typeface="ＭＳ Ｐゴシック"/>
      </a:defRPr>
    </a:lvl8pPr>
    <a:lvl9pPr marL="3657600" algn="l" defTabSz="914400" rtl="0" eaLnBrk="1" latinLnBrk="0" hangingPunct="1">
      <a:defRPr sz="2400"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5667"/>
    <a:srgbClr val="5B651B"/>
    <a:srgbClr val="210A2F"/>
    <a:srgbClr val="005C61"/>
    <a:srgbClr val="0021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54883" autoAdjust="0"/>
  </p:normalViewPr>
  <p:slideViewPr>
    <p:cSldViewPr>
      <p:cViewPr>
        <p:scale>
          <a:sx n="50" d="100"/>
          <a:sy n="50" d="100"/>
        </p:scale>
        <p:origin x="-65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1444" y="-4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215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936C37E4-5BF8-4E46-85CA-4F08A6630B82}" type="datetimeFigureOut">
              <a:rPr lang="en-GB"/>
              <a:pPr>
                <a:defRPr/>
              </a:pPr>
              <a:t>09/05/2012</a:t>
            </a:fld>
            <a:endParaRPr lang="en-GB"/>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B794443-E90E-4D2B-B9D6-F03B1914B493}" type="slidenum">
              <a:rPr lang="en-GB"/>
              <a:pPr>
                <a:defRPr/>
              </a:pPr>
              <a:t>‹#›</a:t>
            </a:fld>
            <a:endParaRPr lang="en-GB"/>
          </a:p>
        </p:txBody>
      </p:sp>
    </p:spTree>
    <p:extLst>
      <p:ext uri="{BB962C8B-B14F-4D97-AF65-F5344CB8AC3E}">
        <p14:creationId xmlns:p14="http://schemas.microsoft.com/office/powerpoint/2010/main" val="19429558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Rot="1" noChangeAspect="1" noChangeArrowheads="1" noTextEdit="1"/>
          </p:cNvSpPr>
          <p:nvPr>
            <p:ph type="sldImg"/>
          </p:nvPr>
        </p:nvSpPr>
        <p:spPr>
          <a:ln/>
        </p:spPr>
      </p:sp>
      <p:sp>
        <p:nvSpPr>
          <p:cNvPr id="12290" name="Rectangle 3"/>
          <p:cNvSpPr>
            <a:spLocks noGrp="1" noChangeArrowheads="1"/>
          </p:cNvSpPr>
          <p:nvPr>
            <p:ph type="body" idx="1"/>
          </p:nvPr>
        </p:nvSpPr>
        <p:spPr>
          <a:noFill/>
          <a:ln/>
        </p:spPr>
        <p:txBody>
          <a:bodyPr/>
          <a:lstStyle/>
          <a:p>
            <a:pPr eaLnBrk="1" hangingPunct="1"/>
            <a:r>
              <a:rPr lang="en-GB" smtClean="0"/>
              <a:t>introduction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Rot="1" noChangeAspect="1" noChangeArrowheads="1" noTextEdit="1"/>
          </p:cNvSpPr>
          <p:nvPr>
            <p:ph type="sldImg"/>
          </p:nvPr>
        </p:nvSpPr>
        <p:spPr>
          <a:ln/>
        </p:spPr>
      </p:sp>
      <p:sp>
        <p:nvSpPr>
          <p:cNvPr id="14338" name="Rectangle 3"/>
          <p:cNvSpPr>
            <a:spLocks noGrp="1" noChangeArrowheads="1"/>
          </p:cNvSpPr>
          <p:nvPr>
            <p:ph type="body" idx="1"/>
          </p:nvPr>
        </p:nvSpPr>
        <p:spPr>
          <a:noFill/>
          <a:ln/>
        </p:spPr>
        <p:txBody>
          <a:bodyPr/>
          <a:lstStyle/>
          <a:p>
            <a:pPr eaLnBrk="1" hangingPunct="1"/>
            <a:r>
              <a:rPr lang="en-GB" b="1" smtClean="0"/>
              <a:t> </a:t>
            </a:r>
            <a:endParaRPr lang="en-GB" smtClean="0"/>
          </a:p>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ln/>
        </p:spPr>
        <p:txBody>
          <a:bodyPr/>
          <a:lstStyle/>
          <a:p>
            <a:pPr eaLnBrk="1" hangingPunct="1"/>
            <a:endParaRPr lang="en-US" sz="14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pPr marL="228600" indent="-228600" eaLnBrk="1" hangingPunct="1"/>
            <a:endParaRPr lang="en-US" sz="14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DB794443-E90E-4D2B-B9D6-F03B1914B493}" type="slidenum">
              <a:rPr lang="en-GB" smtClean="0"/>
              <a:pPr>
                <a:defRPr/>
              </a:pPr>
              <a:t>12</a:t>
            </a:fld>
            <a:endParaRPr lang="en-GB"/>
          </a:p>
        </p:txBody>
      </p:sp>
    </p:spTree>
    <p:extLst>
      <p:ext uri="{BB962C8B-B14F-4D97-AF65-F5344CB8AC3E}">
        <p14:creationId xmlns:p14="http://schemas.microsoft.com/office/powerpoint/2010/main" val="1471805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ln/>
        </p:spPr>
      </p:sp>
      <p:sp>
        <p:nvSpPr>
          <p:cNvPr id="28674" name="Rectangle 3"/>
          <p:cNvSpPr>
            <a:spLocks noGrp="1" noChangeArrowheads="1"/>
          </p:cNvSpPr>
          <p:nvPr>
            <p:ph type="body" idx="1"/>
          </p:nvPr>
        </p:nvSpPr>
        <p:spPr>
          <a:noFill/>
          <a:ln/>
        </p:spPr>
        <p:txBody>
          <a:bodyPr/>
          <a:lstStyle/>
          <a:p>
            <a:pPr eaLnBrk="1" hangingPunct="1">
              <a:lnSpc>
                <a:spcPct val="80000"/>
              </a:lnSpc>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DB794443-E90E-4D2B-B9D6-F03B1914B493}" type="slidenum">
              <a:rPr lang="en-GB" smtClean="0"/>
              <a:pPr>
                <a:defRPr/>
              </a:pPr>
              <a:t>15</a:t>
            </a:fld>
            <a:endParaRPr lang="en-GB"/>
          </a:p>
        </p:txBody>
      </p:sp>
    </p:spTree>
    <p:extLst>
      <p:ext uri="{BB962C8B-B14F-4D97-AF65-F5344CB8AC3E}">
        <p14:creationId xmlns:p14="http://schemas.microsoft.com/office/powerpoint/2010/main" val="629618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2E3A91-68F7-4064-84EB-0AC0531A5E89}"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0B79ED-8281-4803-B368-E4047408D43F}"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30DDA1-9B6D-4563-8656-ADF5062C0E63}"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00BBB25-3C06-4B24-97E4-EAD7CA12A480}"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AD3D982-9FE4-453E-A470-FF6B62983577}"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2209800"/>
            <a:ext cx="411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411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B073FA-C7EB-4DD6-865E-D7E2FBC65A9C}"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D5669EC-2D2B-4FAD-A0AE-68297D76F0DC}"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1F60FCB-76FC-424F-ADA9-8983624AF429}"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1447800"/>
            <a:ext cx="8382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381000" y="2209800"/>
            <a:ext cx="83820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3810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solidFill>
                  <a:srgbClr val="3A5667"/>
                </a:solidFill>
                <a:latin typeface="Arial" charset="0"/>
                <a:ea typeface="ＭＳ Ｐゴシック" charset="-128"/>
                <a:cs typeface="ＭＳ Ｐゴシック" charset="-128"/>
              </a:defRPr>
            </a:lvl1pPr>
          </a:lstStyle>
          <a:p>
            <a:pPr>
              <a:defRPr/>
            </a:pPr>
            <a:endParaRPr lang="en-US"/>
          </a:p>
        </p:txBody>
      </p:sp>
      <p:sp>
        <p:nvSpPr>
          <p:cNvPr id="1029" name="Rectangle 5"/>
          <p:cNvSpPr>
            <a:spLocks noGrp="1" noChangeArrowheads="1"/>
          </p:cNvSpPr>
          <p:nvPr>
            <p:ph type="ftr" sz="quarter" idx="3"/>
          </p:nvPr>
        </p:nvSpPr>
        <p:spPr bwMode="auto">
          <a:xfrm>
            <a:off x="2819400" y="6248400"/>
            <a:ext cx="3352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solidFill>
                  <a:srgbClr val="3A5667"/>
                </a:solidFill>
                <a:latin typeface="Arial" charset="0"/>
                <a:ea typeface="ＭＳ Ｐゴシック" charset="-128"/>
                <a:cs typeface="ＭＳ Ｐゴシック" charset="-128"/>
              </a:defRPr>
            </a:lvl1pPr>
          </a:lstStyle>
          <a:p>
            <a:pPr>
              <a:defRPr/>
            </a:pPr>
            <a:endParaRPr lang="en-US"/>
          </a:p>
        </p:txBody>
      </p:sp>
      <p:sp>
        <p:nvSpPr>
          <p:cNvPr id="1030" name="Rectangle 6"/>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solidFill>
                  <a:srgbClr val="3A5667"/>
                </a:solidFill>
                <a:ea typeface="ＭＳ Ｐゴシック" pitchFamily="-107" charset="-128"/>
                <a:cs typeface="+mn-cs"/>
              </a:defRPr>
            </a:lvl1pPr>
          </a:lstStyle>
          <a:p>
            <a:pPr>
              <a:defRPr/>
            </a:pPr>
            <a:fld id="{22183DB4-9D1A-4AEE-B278-9BB2EC39F8F4}" type="slidenum">
              <a:rPr lang="en-GB"/>
              <a:pPr>
                <a:defRPr/>
              </a:pPr>
              <a:t>‹#›</a:t>
            </a:fld>
            <a:endParaRPr lang="en-GB"/>
          </a:p>
        </p:txBody>
      </p:sp>
      <p:sp>
        <p:nvSpPr>
          <p:cNvPr id="1036" name="Rectangle 12"/>
          <p:cNvSpPr>
            <a:spLocks noChangeArrowheads="1"/>
          </p:cNvSpPr>
          <p:nvPr/>
        </p:nvSpPr>
        <p:spPr bwMode="auto">
          <a:xfrm>
            <a:off x="0" y="0"/>
            <a:ext cx="9144000" cy="1381125"/>
          </a:xfrm>
          <a:prstGeom prst="rect">
            <a:avLst/>
          </a:prstGeom>
          <a:solidFill>
            <a:srgbClr val="3A5667"/>
          </a:solidFill>
          <a:ln w="9525">
            <a:noFill/>
            <a:miter lim="800000"/>
            <a:headEnd/>
            <a:tailEnd/>
          </a:ln>
          <a:effectLst/>
        </p:spPr>
        <p:txBody>
          <a:bodyPr wrap="none" anchor="ctr"/>
          <a:lstStyle/>
          <a:p>
            <a:pPr>
              <a:defRPr/>
            </a:pPr>
            <a:endParaRPr lang="en-US" sz="1400" dirty="0">
              <a:solidFill>
                <a:srgbClr val="005C61"/>
              </a:solidFill>
              <a:latin typeface="Arial" pitchFamily="-106" charset="0"/>
              <a:ea typeface="Arial" pitchFamily="-106" charset="0"/>
              <a:cs typeface="Arial" pitchFamily="-106" charset="0"/>
            </a:endParaRPr>
          </a:p>
        </p:txBody>
      </p:sp>
      <p:pic>
        <p:nvPicPr>
          <p:cNvPr id="1032" name="Picture 10" descr="CollSocSci_keyline.png"/>
          <p:cNvPicPr>
            <a:picLocks noChangeAspect="1"/>
          </p:cNvPicPr>
          <p:nvPr/>
        </p:nvPicPr>
        <p:blipFill>
          <a:blip r:embed="rId10"/>
          <a:srcRect/>
          <a:stretch>
            <a:fillRect/>
          </a:stretch>
        </p:blipFill>
        <p:spPr bwMode="auto">
          <a:xfrm>
            <a:off x="381000" y="381000"/>
            <a:ext cx="3886200" cy="6191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iming>
    <p:tnLst>
      <p:par>
        <p:cTn id="1" dur="indefinite" restart="never" nodeType="tmRoot"/>
      </p:par>
    </p:tnLst>
  </p:timing>
  <p:txStyles>
    <p:titleStyle>
      <a:lvl1pPr algn="l" rtl="0" eaLnBrk="0" fontAlgn="base" hangingPunct="0">
        <a:spcBef>
          <a:spcPct val="0"/>
        </a:spcBef>
        <a:spcAft>
          <a:spcPct val="0"/>
        </a:spcAft>
        <a:defRPr sz="2800" b="1">
          <a:solidFill>
            <a:srgbClr val="3A5667"/>
          </a:solidFill>
          <a:latin typeface="+mj-lt"/>
          <a:ea typeface="+mj-ea"/>
          <a:cs typeface="+mj-cs"/>
        </a:defRPr>
      </a:lvl1pPr>
      <a:lvl2pPr algn="l" rtl="0" eaLnBrk="0" fontAlgn="base" hangingPunct="0">
        <a:spcBef>
          <a:spcPct val="0"/>
        </a:spcBef>
        <a:spcAft>
          <a:spcPct val="0"/>
        </a:spcAft>
        <a:defRPr sz="2800" b="1">
          <a:solidFill>
            <a:srgbClr val="3A5667"/>
          </a:solidFill>
          <a:latin typeface="Arial" charset="0"/>
          <a:ea typeface="ＭＳ Ｐゴシック" charset="-128"/>
          <a:cs typeface="ＭＳ Ｐゴシック" charset="-128"/>
        </a:defRPr>
      </a:lvl2pPr>
      <a:lvl3pPr algn="l" rtl="0" eaLnBrk="0" fontAlgn="base" hangingPunct="0">
        <a:spcBef>
          <a:spcPct val="0"/>
        </a:spcBef>
        <a:spcAft>
          <a:spcPct val="0"/>
        </a:spcAft>
        <a:defRPr sz="2800" b="1">
          <a:solidFill>
            <a:srgbClr val="3A5667"/>
          </a:solidFill>
          <a:latin typeface="Arial" charset="0"/>
          <a:ea typeface="ＭＳ Ｐゴシック" charset="-128"/>
          <a:cs typeface="ＭＳ Ｐゴシック" charset="-128"/>
        </a:defRPr>
      </a:lvl3pPr>
      <a:lvl4pPr algn="l" rtl="0" eaLnBrk="0" fontAlgn="base" hangingPunct="0">
        <a:spcBef>
          <a:spcPct val="0"/>
        </a:spcBef>
        <a:spcAft>
          <a:spcPct val="0"/>
        </a:spcAft>
        <a:defRPr sz="2800" b="1">
          <a:solidFill>
            <a:srgbClr val="3A5667"/>
          </a:solidFill>
          <a:latin typeface="Arial" charset="0"/>
          <a:ea typeface="ＭＳ Ｐゴシック" charset="-128"/>
          <a:cs typeface="ＭＳ Ｐゴシック" charset="-128"/>
        </a:defRPr>
      </a:lvl4pPr>
      <a:lvl5pPr algn="l" rtl="0" eaLnBrk="0" fontAlgn="base" hangingPunct="0">
        <a:spcBef>
          <a:spcPct val="0"/>
        </a:spcBef>
        <a:spcAft>
          <a:spcPct val="0"/>
        </a:spcAft>
        <a:defRPr sz="2800" b="1">
          <a:solidFill>
            <a:srgbClr val="3A5667"/>
          </a:solidFill>
          <a:latin typeface="Arial" charset="0"/>
          <a:ea typeface="ＭＳ Ｐゴシック" charset="-128"/>
          <a:cs typeface="ＭＳ Ｐゴシック" charset="-128"/>
        </a:defRPr>
      </a:lvl5pPr>
      <a:lvl6pPr marL="4572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6pPr>
      <a:lvl7pPr marL="9144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7pPr>
      <a:lvl8pPr marL="13716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8pPr>
      <a:lvl9pPr marL="18288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Char char="•"/>
        <a:defRPr sz="2400">
          <a:solidFill>
            <a:srgbClr val="3A5667"/>
          </a:solidFill>
          <a:latin typeface="+mn-lt"/>
          <a:ea typeface="+mn-ea"/>
          <a:cs typeface="+mn-cs"/>
        </a:defRPr>
      </a:lvl1pPr>
      <a:lvl2pPr marL="742950" indent="-285750" algn="l" rtl="0" eaLnBrk="0" fontAlgn="base" hangingPunct="0">
        <a:spcBef>
          <a:spcPct val="20000"/>
        </a:spcBef>
        <a:spcAft>
          <a:spcPct val="0"/>
        </a:spcAft>
        <a:buChar char="–"/>
        <a:defRPr sz="2000">
          <a:solidFill>
            <a:srgbClr val="3A5667"/>
          </a:solidFill>
          <a:latin typeface="+mn-lt"/>
          <a:ea typeface="+mn-ea"/>
          <a:cs typeface="ＭＳ Ｐゴシック"/>
        </a:defRPr>
      </a:lvl2pPr>
      <a:lvl3pPr marL="1143000" indent="-228600" algn="l" rtl="0" eaLnBrk="0" fontAlgn="base" hangingPunct="0">
        <a:spcBef>
          <a:spcPct val="20000"/>
        </a:spcBef>
        <a:spcAft>
          <a:spcPct val="0"/>
        </a:spcAft>
        <a:buChar char="•"/>
        <a:defRPr b="1">
          <a:solidFill>
            <a:srgbClr val="3A5667"/>
          </a:solidFill>
          <a:latin typeface="+mn-lt"/>
          <a:ea typeface="+mn-ea"/>
          <a:cs typeface="ＭＳ Ｐゴシック"/>
        </a:defRPr>
      </a:lvl3pPr>
      <a:lvl4pPr marL="1600200" indent="-228600" algn="l" rtl="0" eaLnBrk="0" fontAlgn="base" hangingPunct="0">
        <a:spcBef>
          <a:spcPct val="20000"/>
        </a:spcBef>
        <a:spcAft>
          <a:spcPct val="0"/>
        </a:spcAft>
        <a:buChar char="–"/>
        <a:defRPr>
          <a:solidFill>
            <a:srgbClr val="3A5667"/>
          </a:solidFill>
          <a:latin typeface="+mn-lt"/>
          <a:ea typeface="+mn-ea"/>
          <a:cs typeface="ＭＳ Ｐゴシック"/>
        </a:defRPr>
      </a:lvl4pPr>
      <a:lvl5pPr marL="2057400" indent="-228600" algn="l" rtl="0" eaLnBrk="0" fontAlgn="base" hangingPunct="0">
        <a:spcBef>
          <a:spcPct val="20000"/>
        </a:spcBef>
        <a:spcAft>
          <a:spcPct val="0"/>
        </a:spcAft>
        <a:buChar char="»"/>
        <a:defRPr sz="1600">
          <a:solidFill>
            <a:srgbClr val="3A5667"/>
          </a:solidFill>
          <a:latin typeface="+mn-lt"/>
          <a:ea typeface="+mn-ea"/>
          <a:cs typeface="ＭＳ Ｐゴシック"/>
        </a:defRPr>
      </a:lvl5pPr>
      <a:lvl6pPr marL="2514600" indent="-228600" algn="l" rtl="0" eaLnBrk="1" fontAlgn="base" hangingPunct="1">
        <a:spcBef>
          <a:spcPct val="20000"/>
        </a:spcBef>
        <a:spcAft>
          <a:spcPct val="0"/>
        </a:spcAft>
        <a:buChar char="»"/>
        <a:defRPr sz="1600">
          <a:solidFill>
            <a:srgbClr val="00213B"/>
          </a:solidFill>
          <a:latin typeface="+mn-lt"/>
          <a:ea typeface="+mn-ea"/>
        </a:defRPr>
      </a:lvl6pPr>
      <a:lvl7pPr marL="2971800" indent="-228600" algn="l" rtl="0" eaLnBrk="1" fontAlgn="base" hangingPunct="1">
        <a:spcBef>
          <a:spcPct val="20000"/>
        </a:spcBef>
        <a:spcAft>
          <a:spcPct val="0"/>
        </a:spcAft>
        <a:buChar char="»"/>
        <a:defRPr sz="1600">
          <a:solidFill>
            <a:srgbClr val="00213B"/>
          </a:solidFill>
          <a:latin typeface="+mn-lt"/>
          <a:ea typeface="+mn-ea"/>
        </a:defRPr>
      </a:lvl7pPr>
      <a:lvl8pPr marL="3429000" indent="-228600" algn="l" rtl="0" eaLnBrk="1" fontAlgn="base" hangingPunct="1">
        <a:spcBef>
          <a:spcPct val="20000"/>
        </a:spcBef>
        <a:spcAft>
          <a:spcPct val="0"/>
        </a:spcAft>
        <a:buChar char="»"/>
        <a:defRPr sz="1600">
          <a:solidFill>
            <a:srgbClr val="00213B"/>
          </a:solidFill>
          <a:latin typeface="+mn-lt"/>
          <a:ea typeface="+mn-ea"/>
        </a:defRPr>
      </a:lvl8pPr>
      <a:lvl9pPr marL="3886200" indent="-228600" algn="l" rtl="0" eaLnBrk="1" fontAlgn="base" hangingPunct="1">
        <a:spcBef>
          <a:spcPct val="20000"/>
        </a:spcBef>
        <a:spcAft>
          <a:spcPct val="0"/>
        </a:spcAft>
        <a:buChar char="»"/>
        <a:defRPr sz="1600">
          <a:solidFill>
            <a:srgbClr val="00213B"/>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5" descr="PPTsky.jpg"/>
          <p:cNvPicPr>
            <a:picLocks noChangeAspect="1"/>
          </p:cNvPicPr>
          <p:nvPr/>
        </p:nvPicPr>
        <p:blipFill>
          <a:blip r:embed="rId3"/>
          <a:srcRect l="7169" t="2911" r="6810"/>
          <a:stretch>
            <a:fillRect/>
          </a:stretch>
        </p:blipFill>
        <p:spPr bwMode="auto">
          <a:xfrm>
            <a:off x="0" y="0"/>
            <a:ext cx="9144000" cy="6858000"/>
          </a:xfrm>
          <a:prstGeom prst="rect">
            <a:avLst/>
          </a:prstGeom>
          <a:noFill/>
          <a:ln w="9525">
            <a:noFill/>
            <a:miter lim="800000"/>
            <a:headEnd/>
            <a:tailEnd/>
          </a:ln>
        </p:spPr>
      </p:pic>
      <p:sp>
        <p:nvSpPr>
          <p:cNvPr id="11266" name="Rectangle 2"/>
          <p:cNvSpPr>
            <a:spLocks noGrp="1" noChangeArrowheads="1"/>
          </p:cNvSpPr>
          <p:nvPr>
            <p:ph type="ctrTitle"/>
          </p:nvPr>
        </p:nvSpPr>
        <p:spPr>
          <a:xfrm>
            <a:off x="179388" y="1557338"/>
            <a:ext cx="7897812" cy="1584325"/>
          </a:xfrm>
        </p:spPr>
        <p:txBody>
          <a:bodyPr/>
          <a:lstStyle/>
          <a:p>
            <a:pPr eaLnBrk="1" hangingPunct="1"/>
            <a:r>
              <a:rPr lang="en-GB" sz="3200" smtClean="0">
                <a:solidFill>
                  <a:schemeClr val="tx1"/>
                </a:solidFill>
              </a:rPr>
              <a:t>Towards a Training Model </a:t>
            </a:r>
            <a:br>
              <a:rPr lang="en-GB" sz="3200" smtClean="0">
                <a:solidFill>
                  <a:schemeClr val="tx1"/>
                </a:solidFill>
              </a:rPr>
            </a:br>
            <a:r>
              <a:rPr lang="en-GB" sz="3200" smtClean="0">
                <a:solidFill>
                  <a:schemeClr val="tx1"/>
                </a:solidFill>
              </a:rPr>
              <a:t>for Effective Ethical Translation </a:t>
            </a:r>
            <a:br>
              <a:rPr lang="en-GB" sz="3200" smtClean="0">
                <a:solidFill>
                  <a:schemeClr val="tx1"/>
                </a:solidFill>
              </a:rPr>
            </a:br>
            <a:r>
              <a:rPr lang="en-GB" sz="3200" smtClean="0">
                <a:solidFill>
                  <a:schemeClr val="tx1"/>
                </a:solidFill>
              </a:rPr>
              <a:t>in Health Care Settings in Scotland</a:t>
            </a:r>
            <a:r>
              <a:rPr lang="en-GB" smtClean="0">
                <a:solidFill>
                  <a:schemeClr val="tx1"/>
                </a:solidFill>
              </a:rPr>
              <a:t/>
            </a:r>
            <a:br>
              <a:rPr lang="en-GB" smtClean="0">
                <a:solidFill>
                  <a:schemeClr val="tx1"/>
                </a:solidFill>
              </a:rPr>
            </a:br>
            <a:endParaRPr lang="en-US" smtClean="0">
              <a:solidFill>
                <a:schemeClr val="tx1"/>
              </a:solidFill>
            </a:endParaRPr>
          </a:p>
        </p:txBody>
      </p:sp>
      <p:sp>
        <p:nvSpPr>
          <p:cNvPr id="11267" name="Rectangle 3"/>
          <p:cNvSpPr>
            <a:spLocks noGrp="1" noChangeArrowheads="1"/>
          </p:cNvSpPr>
          <p:nvPr>
            <p:ph type="subTitle" idx="1"/>
          </p:nvPr>
        </p:nvSpPr>
        <p:spPr>
          <a:xfrm>
            <a:off x="179388" y="3213100"/>
            <a:ext cx="7086600" cy="1152525"/>
          </a:xfrm>
        </p:spPr>
        <p:txBody>
          <a:bodyPr/>
          <a:lstStyle/>
          <a:p>
            <a:pPr algn="l" eaLnBrk="1" hangingPunct="1">
              <a:lnSpc>
                <a:spcPct val="80000"/>
              </a:lnSpc>
            </a:pPr>
            <a:r>
              <a:rPr lang="en-US" smtClean="0">
                <a:solidFill>
                  <a:schemeClr val="tx1"/>
                </a:solidFill>
              </a:rPr>
              <a:t>Dr Teresa Piacentini</a:t>
            </a:r>
          </a:p>
          <a:p>
            <a:pPr algn="l" eaLnBrk="1" hangingPunct="1">
              <a:lnSpc>
                <a:spcPct val="80000"/>
              </a:lnSpc>
            </a:pPr>
            <a:r>
              <a:rPr lang="en-US" smtClean="0">
                <a:solidFill>
                  <a:schemeClr val="tx1"/>
                </a:solidFill>
              </a:rPr>
              <a:t>University of Glasgow</a:t>
            </a:r>
          </a:p>
          <a:p>
            <a:pPr algn="l" eaLnBrk="1" hangingPunct="1">
              <a:lnSpc>
                <a:spcPct val="80000"/>
              </a:lnSpc>
            </a:pPr>
            <a:endParaRPr lang="en-US" smtClean="0">
              <a:solidFill>
                <a:schemeClr val="tx1"/>
              </a:solidFill>
            </a:endParaRPr>
          </a:p>
          <a:p>
            <a:pPr algn="l" eaLnBrk="1" hangingPunct="1">
              <a:lnSpc>
                <a:spcPct val="80000"/>
              </a:lnSpc>
            </a:pPr>
            <a:r>
              <a:rPr lang="en-US" smtClean="0">
                <a:solidFill>
                  <a:schemeClr val="tx1"/>
                </a:solidFill>
              </a:rPr>
              <a:t>LLAS&amp; SCILT 27 April 2012</a:t>
            </a:r>
          </a:p>
        </p:txBody>
      </p:sp>
      <p:sp>
        <p:nvSpPr>
          <p:cNvPr id="11268" name="Rectangle 12"/>
          <p:cNvSpPr>
            <a:spLocks noChangeArrowheads="1"/>
          </p:cNvSpPr>
          <p:nvPr/>
        </p:nvSpPr>
        <p:spPr bwMode="auto">
          <a:xfrm>
            <a:off x="0" y="0"/>
            <a:ext cx="9144000" cy="1381125"/>
          </a:xfrm>
          <a:prstGeom prst="rect">
            <a:avLst/>
          </a:prstGeom>
          <a:solidFill>
            <a:srgbClr val="3A5667"/>
          </a:solidFill>
          <a:ln w="9525">
            <a:noFill/>
            <a:miter lim="800000"/>
            <a:headEnd/>
            <a:tailEnd/>
          </a:ln>
        </p:spPr>
        <p:txBody>
          <a:bodyPr wrap="none" anchor="ctr"/>
          <a:lstStyle/>
          <a:p>
            <a:endParaRPr lang="en-US" sz="1400">
              <a:solidFill>
                <a:srgbClr val="210A2F"/>
              </a:solidFill>
              <a:cs typeface="Arial" charset="0"/>
            </a:endParaRPr>
          </a:p>
        </p:txBody>
      </p:sp>
      <p:pic>
        <p:nvPicPr>
          <p:cNvPr id="11269" name="Picture 11" descr="CollSocSci_keyline.png"/>
          <p:cNvPicPr>
            <a:picLocks noChangeAspect="1"/>
          </p:cNvPicPr>
          <p:nvPr/>
        </p:nvPicPr>
        <p:blipFill>
          <a:blip r:embed="rId4"/>
          <a:srcRect/>
          <a:stretch>
            <a:fillRect/>
          </a:stretch>
        </p:blipFill>
        <p:spPr bwMode="auto">
          <a:xfrm>
            <a:off x="381000" y="381000"/>
            <a:ext cx="3886200"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Grp="1" noChangeArrowheads="1"/>
          </p:cNvSpPr>
          <p:nvPr>
            <p:ph type="body" idx="1"/>
          </p:nvPr>
        </p:nvSpPr>
        <p:spPr>
          <a:xfrm>
            <a:off x="395288" y="2205038"/>
            <a:ext cx="7705725" cy="1897062"/>
          </a:xfrm>
        </p:spPr>
        <p:txBody>
          <a:bodyPr/>
          <a:lstStyle/>
          <a:p>
            <a:pPr algn="ctr" eaLnBrk="1" hangingPunct="1">
              <a:buFontTx/>
              <a:buNone/>
            </a:pPr>
            <a:r>
              <a:rPr lang="en-GB" sz="2800" b="1" smtClean="0"/>
              <a:t>2.		How do these trends ‘translate’ into professional practice as it relates to working with interpreters in healthcare settings?  </a:t>
            </a:r>
          </a:p>
          <a:p>
            <a:pPr>
              <a:buFontTx/>
              <a:buNone/>
            </a:pPr>
            <a:endParaRPr lang="en-GB" sz="2800" b="1"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type="body" idx="1"/>
          </p:nvPr>
        </p:nvSpPr>
        <p:spPr>
          <a:xfrm>
            <a:off x="395288" y="2276475"/>
            <a:ext cx="8021637" cy="2300288"/>
          </a:xfrm>
        </p:spPr>
        <p:txBody>
          <a:bodyPr/>
          <a:lstStyle/>
          <a:p>
            <a:pPr algn="ctr">
              <a:buFontTx/>
              <a:buNone/>
            </a:pPr>
            <a:r>
              <a:rPr lang="en-GB" sz="2800" b="1" smtClean="0"/>
              <a:t>3.		What tensions do these trends reveal between dominant ‘linguistic’ and emergent ‘client-centred’ approaches to interpreting?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r>
              <a:rPr lang="en-GB" sz="2600" b="0" smtClean="0"/>
              <a:t>Community interpreting:</a:t>
            </a:r>
          </a:p>
        </p:txBody>
      </p:sp>
      <p:sp>
        <p:nvSpPr>
          <p:cNvPr id="26626" name="Rectangle 3"/>
          <p:cNvSpPr>
            <a:spLocks noGrp="1" noChangeArrowheads="1"/>
          </p:cNvSpPr>
          <p:nvPr>
            <p:ph type="body" idx="1"/>
          </p:nvPr>
        </p:nvSpPr>
        <p:spPr>
          <a:xfrm>
            <a:off x="0" y="2178050"/>
            <a:ext cx="9144000" cy="4679950"/>
          </a:xfrm>
        </p:spPr>
        <p:txBody>
          <a:bodyPr/>
          <a:lstStyle/>
          <a:p>
            <a:r>
              <a:rPr lang="en-GB" smtClean="0"/>
              <a:t>“The community interpreter has a very different role and responsibilities from  a commercial or conference interpreter.  She is responsible for enabling professional and client, with very different backgrounds and perceptions and in an unequal relationship of power and knowledge, to communicate to their mutual satisfaction” (</a:t>
            </a:r>
            <a:r>
              <a:rPr lang="en-GB" i="1" smtClean="0"/>
              <a:t>Shackman, 1984:18</a:t>
            </a:r>
            <a:r>
              <a:rPr lang="en-GB" smtClean="0"/>
              <a:t>). </a:t>
            </a:r>
          </a:p>
          <a:p>
            <a:pPr>
              <a:buFontTx/>
              <a:buNone/>
            </a:pPr>
            <a:endParaRPr lang="en-GB" smtClean="0"/>
          </a:p>
          <a:p>
            <a:r>
              <a:rPr lang="en-GB" smtClean="0"/>
              <a:t>“The type of interpreting done to assist those immigrants who are not native speakers of the language to gain full and equal access to statutory services (legal, health, education, local government, social services)” (</a:t>
            </a:r>
            <a:r>
              <a:rPr lang="en-GB" i="1" smtClean="0"/>
              <a:t>Collard-Abbas, 1989:81</a:t>
            </a:r>
            <a:r>
              <a:rPr lang="en-GB" smtClean="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Content Placeholder 2"/>
          <p:cNvSpPr>
            <a:spLocks noGrp="1"/>
          </p:cNvSpPr>
          <p:nvPr>
            <p:ph idx="1"/>
          </p:nvPr>
        </p:nvSpPr>
        <p:spPr>
          <a:xfrm>
            <a:off x="0" y="2276475"/>
            <a:ext cx="8748713" cy="2449513"/>
          </a:xfrm>
        </p:spPr>
        <p:txBody>
          <a:bodyPr/>
          <a:lstStyle/>
          <a:p>
            <a:pPr algn="ctr" eaLnBrk="1" hangingPunct="1">
              <a:buFontTx/>
              <a:buNone/>
            </a:pPr>
            <a:r>
              <a:rPr lang="en-GB" sz="2800" b="1" smtClean="0"/>
              <a:t>4.		What developments have occurred in practice-based training to reflect the changing social, cultural and structural contexts in which interpreting and translation in health care settings occurs?  </a:t>
            </a:r>
          </a:p>
          <a:p>
            <a:pPr eaLnBrk="1" hangingPunct="1">
              <a:buFontTx/>
              <a:buNone/>
            </a:pPr>
            <a:endParaRPr lang="en-GB" sz="2800" b="1" smtClean="0"/>
          </a:p>
          <a:p>
            <a:pPr eaLnBrk="1" hangingPunct="1">
              <a:buFontTx/>
              <a:buNone/>
            </a:pPr>
            <a:endParaRPr lang="en-GB" smtClean="0"/>
          </a:p>
          <a:p>
            <a:pPr eaLnBrk="1" hangingPunct="1">
              <a:buFontTx/>
              <a:buNone/>
            </a:pPr>
            <a:endParaRPr lang="en-GB"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noChangeArrowheads="1"/>
          </p:cNvSpPr>
          <p:nvPr>
            <p:ph type="body" idx="1"/>
          </p:nvPr>
        </p:nvSpPr>
        <p:spPr>
          <a:xfrm>
            <a:off x="395288" y="2420938"/>
            <a:ext cx="8131175" cy="2232025"/>
          </a:xfrm>
        </p:spPr>
        <p:txBody>
          <a:bodyPr/>
          <a:lstStyle/>
          <a:p>
            <a:pPr algn="ctr">
              <a:buFontTx/>
              <a:buNone/>
            </a:pPr>
            <a:r>
              <a:rPr lang="en-GB" sz="2800" b="1" smtClean="0"/>
              <a:t>5. 	In light of these trends, what are the experiences, issues and difficulties facing practitioners, interpreters and service users in health care settings?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GB" smtClean="0"/>
              <a:t> </a:t>
            </a:r>
          </a:p>
        </p:txBody>
      </p:sp>
      <p:sp>
        <p:nvSpPr>
          <p:cNvPr id="30722" name="Content Placeholder 2"/>
          <p:cNvSpPr>
            <a:spLocks noGrp="1"/>
          </p:cNvSpPr>
          <p:nvPr>
            <p:ph idx="1"/>
          </p:nvPr>
        </p:nvSpPr>
        <p:spPr>
          <a:xfrm>
            <a:off x="323850" y="2276475"/>
            <a:ext cx="8382000" cy="3886200"/>
          </a:xfrm>
        </p:spPr>
        <p:txBody>
          <a:bodyPr/>
          <a:lstStyle/>
          <a:p>
            <a:pPr algn="ctr" eaLnBrk="1" hangingPunct="1">
              <a:buFontTx/>
              <a:buNone/>
            </a:pPr>
            <a:endParaRPr lang="en-GB" smtClean="0"/>
          </a:p>
          <a:p>
            <a:pPr algn="ctr" eaLnBrk="1" hangingPunct="1">
              <a:buFontTx/>
              <a:buNone/>
            </a:pPr>
            <a:r>
              <a:rPr lang="en-GB" smtClean="0"/>
              <a:t> </a:t>
            </a:r>
          </a:p>
          <a:p>
            <a:pPr algn="ctr" eaLnBrk="1" hangingPunct="1">
              <a:buFontTx/>
              <a:buNone/>
            </a:pPr>
            <a:r>
              <a:rPr lang="en-GB" sz="2800" smtClean="0"/>
              <a:t> Thank you!</a:t>
            </a:r>
          </a:p>
          <a:p>
            <a:pPr algn="ctr" eaLnBrk="1" hangingPunct="1">
              <a:buFontTx/>
              <a:buNone/>
            </a:pPr>
            <a:r>
              <a:rPr lang="en-GB" sz="2800" smtClean="0"/>
              <a:t> </a:t>
            </a:r>
          </a:p>
          <a:p>
            <a:pPr algn="ctr" eaLnBrk="1" hangingPunct="1">
              <a:buFontTx/>
              <a:buNone/>
            </a:pPr>
            <a:r>
              <a:rPr lang="en-GB" sz="280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GB" i="1" smtClean="0"/>
              <a:t>The Project</a:t>
            </a:r>
            <a:r>
              <a:rPr lang="en-GB" smtClean="0"/>
              <a:t/>
            </a:r>
            <a:br>
              <a:rPr lang="en-GB" smtClean="0"/>
            </a:br>
            <a:endParaRPr lang="en-GB" smtClean="0"/>
          </a:p>
        </p:txBody>
      </p:sp>
      <p:sp>
        <p:nvSpPr>
          <p:cNvPr id="15362" name="Content Placeholder 2"/>
          <p:cNvSpPr>
            <a:spLocks noGrp="1"/>
          </p:cNvSpPr>
          <p:nvPr>
            <p:ph idx="1"/>
          </p:nvPr>
        </p:nvSpPr>
        <p:spPr>
          <a:xfrm>
            <a:off x="395288" y="1916113"/>
            <a:ext cx="8382000" cy="4321175"/>
          </a:xfrm>
        </p:spPr>
        <p:txBody>
          <a:bodyPr/>
          <a:lstStyle/>
          <a:p>
            <a:pPr eaLnBrk="1" hangingPunct="1">
              <a:buFontTx/>
              <a:buNone/>
            </a:pPr>
            <a:r>
              <a:rPr lang="en-GB" smtClean="0"/>
              <a:t>GRAMNet Project, funded through the AHRC and SFC. </a:t>
            </a:r>
          </a:p>
          <a:p>
            <a:pPr eaLnBrk="1" hangingPunct="1">
              <a:buFontTx/>
              <a:buNone/>
            </a:pPr>
            <a:endParaRPr lang="en-GB" smtClean="0"/>
          </a:p>
          <a:p>
            <a:pPr eaLnBrk="1" hangingPunct="1">
              <a:buFontTx/>
              <a:buNone/>
            </a:pPr>
            <a:r>
              <a:rPr lang="en-GB" smtClean="0"/>
              <a:t>Interdisciplinary Team: School of Education and the College of Medical, Veterinary &amp; Life Sciences at the University of Glasgow, the School of Health at Glasgow Caledonian University and BEMIS (a non-HE third sector partner).  </a:t>
            </a:r>
          </a:p>
          <a:p>
            <a:pPr eaLnBrk="1" hangingPunct="1">
              <a:buFontTx/>
              <a:buNone/>
            </a:pPr>
            <a:endParaRPr lang="en-GB" smtClean="0"/>
          </a:p>
          <a:p>
            <a:pPr eaLnBrk="1" hangingPunct="1">
              <a:buFontTx/>
              <a:buNone/>
            </a:pPr>
            <a:r>
              <a:rPr lang="en-GB" b="1" smtClean="0"/>
              <a:t>Project aim:</a:t>
            </a:r>
            <a:r>
              <a:rPr lang="en-GB" smtClean="0"/>
              <a:t> to develop a research-based, pedagogical model for effective translation in intercultural health care settings, using drama and role play.   </a:t>
            </a:r>
          </a:p>
          <a:p>
            <a:pPr eaLnBrk="1" hangingPunct="1"/>
            <a:endParaRPr lang="en-GB"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1"/>
                                        </p:tgtEl>
                                        <p:attrNameLst>
                                          <p:attrName>style.visibility</p:attrName>
                                        </p:attrNameLst>
                                      </p:cBhvr>
                                      <p:to>
                                        <p:strVal val="visible"/>
                                      </p:to>
                                    </p:set>
                                    <p:animEffect transition="in" filter="fade">
                                      <p:cBhvr>
                                        <p:cTn id="7" dur="2000"/>
                                        <p:tgtEl>
                                          <p:spTgt spid="1536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362">
                                            <p:txEl>
                                              <p:pRg st="0" end="0"/>
                                            </p:txEl>
                                          </p:spTgt>
                                        </p:tgtEl>
                                        <p:attrNameLst>
                                          <p:attrName>style.visibility</p:attrName>
                                        </p:attrNameLst>
                                      </p:cBhvr>
                                      <p:to>
                                        <p:strVal val="visible"/>
                                      </p:to>
                                    </p:set>
                                    <p:animEffect transition="in" filter="fade">
                                      <p:cBhvr>
                                        <p:cTn id="12" dur="1000"/>
                                        <p:tgtEl>
                                          <p:spTgt spid="1536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362">
                                            <p:txEl>
                                              <p:pRg st="2" end="2"/>
                                            </p:txEl>
                                          </p:spTgt>
                                        </p:tgtEl>
                                        <p:attrNameLst>
                                          <p:attrName>style.visibility</p:attrName>
                                        </p:attrNameLst>
                                      </p:cBhvr>
                                      <p:to>
                                        <p:strVal val="visible"/>
                                      </p:to>
                                    </p:set>
                                    <p:animEffect transition="in" filter="fade">
                                      <p:cBhvr>
                                        <p:cTn id="17" dur="1000"/>
                                        <p:tgtEl>
                                          <p:spTgt spid="1536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362">
                                            <p:txEl>
                                              <p:pRg st="4" end="4"/>
                                            </p:txEl>
                                          </p:spTgt>
                                        </p:tgtEl>
                                        <p:attrNameLst>
                                          <p:attrName>style.visibility</p:attrName>
                                        </p:attrNameLst>
                                      </p:cBhvr>
                                      <p:to>
                                        <p:strVal val="visible"/>
                                      </p:to>
                                    </p:set>
                                    <p:animEffect transition="in" filter="fade">
                                      <p:cBhvr>
                                        <p:cTn id="22" dur="1000"/>
                                        <p:tgtEl>
                                          <p:spTgt spid="1536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GB" i="1" smtClean="0"/>
              <a:t>Project rationale</a:t>
            </a:r>
          </a:p>
        </p:txBody>
      </p:sp>
      <p:sp>
        <p:nvSpPr>
          <p:cNvPr id="17410" name="Content Placeholder 2"/>
          <p:cNvSpPr>
            <a:spLocks noGrp="1"/>
          </p:cNvSpPr>
          <p:nvPr>
            <p:ph idx="1"/>
          </p:nvPr>
        </p:nvSpPr>
        <p:spPr>
          <a:xfrm>
            <a:off x="395288" y="2205038"/>
            <a:ext cx="8382000" cy="503237"/>
          </a:xfrm>
        </p:spPr>
        <p:txBody>
          <a:bodyPr/>
          <a:lstStyle/>
          <a:p>
            <a:pPr eaLnBrk="1" hangingPunct="1"/>
            <a:r>
              <a:rPr lang="en-GB" smtClean="0"/>
              <a:t>Multiple factors influence help-seeking behaviour.</a:t>
            </a:r>
          </a:p>
        </p:txBody>
      </p:sp>
      <p:sp>
        <p:nvSpPr>
          <p:cNvPr id="17412" name="Content Placeholder 2"/>
          <p:cNvSpPr>
            <a:spLocks/>
          </p:cNvSpPr>
          <p:nvPr/>
        </p:nvSpPr>
        <p:spPr bwMode="auto">
          <a:xfrm>
            <a:off x="395288" y="2781300"/>
            <a:ext cx="8382000" cy="931863"/>
          </a:xfrm>
          <a:prstGeom prst="rect">
            <a:avLst/>
          </a:prstGeom>
          <a:noFill/>
          <a:ln w="9525">
            <a:noFill/>
            <a:miter lim="800000"/>
            <a:headEnd/>
            <a:tailEnd/>
          </a:ln>
        </p:spPr>
        <p:txBody>
          <a:bodyPr/>
          <a:lstStyle/>
          <a:p>
            <a:pPr marL="342900" indent="-342900">
              <a:spcBef>
                <a:spcPct val="20000"/>
              </a:spcBef>
              <a:buFontTx/>
              <a:buChar char="•"/>
            </a:pPr>
            <a:r>
              <a:rPr lang="en-GB">
                <a:solidFill>
                  <a:srgbClr val="3A5667"/>
                </a:solidFill>
              </a:rPr>
              <a:t>Poor communication leads to acknowledged risk of misdiagnosis, medication mismanagement, delay and ineffective service delivery.</a:t>
            </a:r>
          </a:p>
        </p:txBody>
      </p:sp>
      <p:sp>
        <p:nvSpPr>
          <p:cNvPr id="17413" name="Content Placeholder 2"/>
          <p:cNvSpPr>
            <a:spLocks/>
          </p:cNvSpPr>
          <p:nvPr/>
        </p:nvSpPr>
        <p:spPr bwMode="auto">
          <a:xfrm>
            <a:off x="468313" y="4005263"/>
            <a:ext cx="8382000" cy="931862"/>
          </a:xfrm>
          <a:prstGeom prst="rect">
            <a:avLst/>
          </a:prstGeom>
          <a:noFill/>
          <a:ln w="9525">
            <a:noFill/>
            <a:miter lim="800000"/>
            <a:headEnd/>
            <a:tailEnd/>
          </a:ln>
        </p:spPr>
        <p:txBody>
          <a:bodyPr/>
          <a:lstStyle/>
          <a:p>
            <a:pPr marL="342900" indent="-342900">
              <a:spcBef>
                <a:spcPct val="20000"/>
              </a:spcBef>
              <a:buFontTx/>
              <a:buChar char="•"/>
            </a:pPr>
            <a:r>
              <a:rPr lang="en-GB">
                <a:solidFill>
                  <a:srgbClr val="3A5667"/>
                </a:solidFill>
              </a:rPr>
              <a:t>Interpreter provision considered key to overcoming barriers to access and effective communication.</a:t>
            </a:r>
          </a:p>
        </p:txBody>
      </p:sp>
      <p:sp>
        <p:nvSpPr>
          <p:cNvPr id="17414" name="Content Placeholder 2"/>
          <p:cNvSpPr>
            <a:spLocks/>
          </p:cNvSpPr>
          <p:nvPr/>
        </p:nvSpPr>
        <p:spPr bwMode="auto">
          <a:xfrm>
            <a:off x="395288" y="4941888"/>
            <a:ext cx="8382000" cy="931862"/>
          </a:xfrm>
          <a:prstGeom prst="rect">
            <a:avLst/>
          </a:prstGeom>
          <a:noFill/>
          <a:ln w="9525">
            <a:noFill/>
            <a:miter lim="800000"/>
            <a:headEnd/>
            <a:tailEnd/>
          </a:ln>
        </p:spPr>
        <p:txBody>
          <a:bodyPr/>
          <a:lstStyle/>
          <a:p>
            <a:pPr marL="342900" indent="-342900">
              <a:spcBef>
                <a:spcPct val="20000"/>
              </a:spcBef>
              <a:buFontTx/>
              <a:buChar char="•"/>
            </a:pPr>
            <a:r>
              <a:rPr lang="en-GB">
                <a:solidFill>
                  <a:srgbClr val="3A5667"/>
                </a:solidFill>
              </a:rPr>
              <a:t>Training identified as central to improving communication.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09"/>
                                        </p:tgtEl>
                                        <p:attrNameLst>
                                          <p:attrName>style.visibility</p:attrName>
                                        </p:attrNameLst>
                                      </p:cBhvr>
                                      <p:to>
                                        <p:strVal val="visible"/>
                                      </p:to>
                                    </p:set>
                                    <p:animEffect transition="in" filter="fade">
                                      <p:cBhvr>
                                        <p:cTn id="7" dur="1000"/>
                                        <p:tgtEl>
                                          <p:spTgt spid="1740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0"/>
                                        </p:tgtEl>
                                        <p:attrNameLst>
                                          <p:attrName>style.visibility</p:attrName>
                                        </p:attrNameLst>
                                      </p:cBhvr>
                                      <p:to>
                                        <p:strVal val="visible"/>
                                      </p:to>
                                    </p:set>
                                    <p:animEffect transition="in" filter="fade">
                                      <p:cBhvr>
                                        <p:cTn id="12" dur="1000"/>
                                        <p:tgtEl>
                                          <p:spTgt spid="174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412"/>
                                        </p:tgtEl>
                                        <p:attrNameLst>
                                          <p:attrName>style.visibility</p:attrName>
                                        </p:attrNameLst>
                                      </p:cBhvr>
                                      <p:to>
                                        <p:strVal val="visible"/>
                                      </p:to>
                                    </p:set>
                                    <p:animEffect transition="in" filter="fade">
                                      <p:cBhvr>
                                        <p:cTn id="17" dur="1000"/>
                                        <p:tgtEl>
                                          <p:spTgt spid="174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413"/>
                                        </p:tgtEl>
                                        <p:attrNameLst>
                                          <p:attrName>style.visibility</p:attrName>
                                        </p:attrNameLst>
                                      </p:cBhvr>
                                      <p:to>
                                        <p:strVal val="visible"/>
                                      </p:to>
                                    </p:set>
                                    <p:animEffect transition="in" filter="fade">
                                      <p:cBhvr>
                                        <p:cTn id="22" dur="1000"/>
                                        <p:tgtEl>
                                          <p:spTgt spid="174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414"/>
                                        </p:tgtEl>
                                        <p:attrNameLst>
                                          <p:attrName>style.visibility</p:attrName>
                                        </p:attrNameLst>
                                      </p:cBhvr>
                                      <p:to>
                                        <p:strVal val="visible"/>
                                      </p:to>
                                    </p:set>
                                    <p:animEffect transition="in" filter="fade">
                                      <p:cBhvr>
                                        <p:cTn id="27" dur="10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p:bldP spid="17410" grpId="0"/>
      <p:bldP spid="17412" grpId="0"/>
      <p:bldP spid="17413" grpId="0"/>
      <p:bldP spid="174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95288" y="1412875"/>
            <a:ext cx="8382000" cy="685800"/>
          </a:xfrm>
        </p:spPr>
        <p:txBody>
          <a:bodyPr/>
          <a:lstStyle/>
          <a:p>
            <a:pPr eaLnBrk="1" hangingPunct="1"/>
            <a:r>
              <a:rPr lang="en-GB" i="1" smtClean="0"/>
              <a:t>Research methods	</a:t>
            </a:r>
          </a:p>
        </p:txBody>
      </p:sp>
      <p:sp>
        <p:nvSpPr>
          <p:cNvPr id="17410" name="Content Placeholder 2"/>
          <p:cNvSpPr>
            <a:spLocks noGrp="1"/>
          </p:cNvSpPr>
          <p:nvPr>
            <p:ph idx="1"/>
          </p:nvPr>
        </p:nvSpPr>
        <p:spPr>
          <a:xfrm>
            <a:off x="539750" y="2276475"/>
            <a:ext cx="4046538" cy="3889375"/>
          </a:xfrm>
        </p:spPr>
        <p:txBody>
          <a:bodyPr/>
          <a:lstStyle/>
          <a:p>
            <a:pPr eaLnBrk="1" hangingPunct="1">
              <a:buFontTx/>
              <a:buNone/>
            </a:pPr>
            <a:r>
              <a:rPr lang="en-GB" smtClean="0"/>
              <a:t>Adopting a pedagogically-advised intercultural communication approach to training</a:t>
            </a:r>
          </a:p>
          <a:p>
            <a:pPr eaLnBrk="1" hangingPunct="1">
              <a:buFontTx/>
              <a:buNone/>
            </a:pPr>
            <a:endParaRPr lang="en-GB" smtClean="0"/>
          </a:p>
          <a:p>
            <a:pPr eaLnBrk="1" hangingPunct="1">
              <a:buFontTx/>
              <a:buNone/>
            </a:pPr>
            <a:r>
              <a:rPr lang="en-GB" smtClean="0"/>
              <a:t>Qualitative interviews with </a:t>
            </a:r>
          </a:p>
          <a:p>
            <a:pPr eaLnBrk="1" hangingPunct="1"/>
            <a:r>
              <a:rPr lang="en-GB" smtClean="0"/>
              <a:t>Health care professionals</a:t>
            </a:r>
          </a:p>
          <a:p>
            <a:pPr eaLnBrk="1" hangingPunct="1"/>
            <a:r>
              <a:rPr lang="en-GB" smtClean="0"/>
              <a:t>Interpreters</a:t>
            </a:r>
          </a:p>
          <a:p>
            <a:pPr eaLnBrk="1" hangingPunct="1"/>
            <a:r>
              <a:rPr lang="en-GB" smtClean="0"/>
              <a:t>Migrant service users</a:t>
            </a:r>
          </a:p>
          <a:p>
            <a:pPr eaLnBrk="1" hangingPunct="1">
              <a:buFontTx/>
              <a:buNone/>
            </a:pPr>
            <a:endParaRPr lang="en-GB" smtClean="0"/>
          </a:p>
          <a:p>
            <a:pPr eaLnBrk="1" hangingPunct="1"/>
            <a:endParaRPr lang="en-GB" smtClean="0"/>
          </a:p>
        </p:txBody>
      </p:sp>
      <p:pic>
        <p:nvPicPr>
          <p:cNvPr id="17411" name="Picture 4" descr="med_interp_5"/>
          <p:cNvPicPr>
            <a:picLocks noChangeAspect="1" noChangeArrowheads="1"/>
          </p:cNvPicPr>
          <p:nvPr/>
        </p:nvPicPr>
        <p:blipFill>
          <a:blip r:embed="rId2"/>
          <a:srcRect/>
          <a:stretch>
            <a:fillRect/>
          </a:stretch>
        </p:blipFill>
        <p:spPr bwMode="auto">
          <a:xfrm>
            <a:off x="4500563" y="2852738"/>
            <a:ext cx="4392612" cy="2817812"/>
          </a:xfrm>
          <a:prstGeom prst="rect">
            <a:avLst/>
          </a:prstGeom>
          <a:noFill/>
          <a:ln w="25400">
            <a:solidFill>
              <a:schemeClr val="tx1"/>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GB" i="1" smtClean="0"/>
              <a:t>Proposed training model</a:t>
            </a:r>
          </a:p>
        </p:txBody>
      </p:sp>
      <p:sp>
        <p:nvSpPr>
          <p:cNvPr id="22530" name="Content Placeholder 2"/>
          <p:cNvSpPr>
            <a:spLocks noGrp="1"/>
          </p:cNvSpPr>
          <p:nvPr>
            <p:ph idx="1"/>
          </p:nvPr>
        </p:nvSpPr>
        <p:spPr>
          <a:xfrm>
            <a:off x="381000" y="2209800"/>
            <a:ext cx="8382000" cy="4387850"/>
          </a:xfrm>
        </p:spPr>
        <p:txBody>
          <a:bodyPr/>
          <a:lstStyle/>
          <a:p>
            <a:pPr marL="457200" indent="-457200" eaLnBrk="1" hangingPunct="1">
              <a:buFontTx/>
              <a:buNone/>
            </a:pPr>
            <a:r>
              <a:rPr lang="en-GB" smtClean="0"/>
              <a:t>Using practice-informed scenario-based role play and dramatisation as an effective training method for highlighting the different challenges that can arise for all parties where translation occurs in the healthcare</a:t>
            </a:r>
          </a:p>
          <a:p>
            <a:pPr marL="457200" indent="-457200" eaLnBrk="1" hangingPunct="1">
              <a:buFontTx/>
              <a:buNone/>
            </a:pPr>
            <a:endParaRPr lang="en-GB" smtClean="0"/>
          </a:p>
          <a:p>
            <a:pPr marL="457200" indent="-457200" eaLnBrk="1" hangingPunct="1">
              <a:buFontTx/>
              <a:buNone/>
            </a:pPr>
            <a:r>
              <a:rPr lang="en-GB" smtClean="0"/>
              <a:t>Five workable scenarios to be used in different settings:</a:t>
            </a:r>
          </a:p>
          <a:p>
            <a:pPr marL="457200" indent="-457200" eaLnBrk="1" hangingPunct="1"/>
            <a:r>
              <a:rPr lang="en-GB" smtClean="0"/>
              <a:t>trainee clinicians and health care practitioners</a:t>
            </a:r>
          </a:p>
          <a:p>
            <a:pPr marL="457200" indent="-457200" eaLnBrk="1" hangingPunct="1"/>
            <a:r>
              <a:rPr lang="en-GB" smtClean="0"/>
              <a:t>trainee interpreters and translators</a:t>
            </a:r>
          </a:p>
          <a:p>
            <a:pPr marL="457200" indent="-457200" eaLnBrk="1" hangingPunct="1"/>
            <a:r>
              <a:rPr lang="en-GB" smtClean="0"/>
              <a:t>migrants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fade">
                                      <p:cBhvr>
                                        <p:cTn id="7" dur="500"/>
                                        <p:tgtEl>
                                          <p:spTgt spid="225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530">
                                            <p:txEl>
                                              <p:pRg st="2" end="2"/>
                                            </p:txEl>
                                          </p:spTgt>
                                        </p:tgtEl>
                                        <p:attrNameLst>
                                          <p:attrName>style.visibility</p:attrName>
                                        </p:attrNameLst>
                                      </p:cBhvr>
                                      <p:to>
                                        <p:strVal val="visible"/>
                                      </p:to>
                                    </p:set>
                                    <p:animEffect transition="in" filter="fade">
                                      <p:cBhvr>
                                        <p:cTn id="12" dur="500"/>
                                        <p:tgtEl>
                                          <p:spTgt spid="22530">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2530">
                                            <p:txEl>
                                              <p:pRg st="3" end="3"/>
                                            </p:txEl>
                                          </p:spTgt>
                                        </p:tgtEl>
                                        <p:attrNameLst>
                                          <p:attrName>style.visibility</p:attrName>
                                        </p:attrNameLst>
                                      </p:cBhvr>
                                      <p:to>
                                        <p:strVal val="visible"/>
                                      </p:to>
                                    </p:set>
                                    <p:animEffect transition="in" filter="fade">
                                      <p:cBhvr>
                                        <p:cTn id="15" dur="500"/>
                                        <p:tgtEl>
                                          <p:spTgt spid="22530">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2530">
                                            <p:txEl>
                                              <p:pRg st="4" end="4"/>
                                            </p:txEl>
                                          </p:spTgt>
                                        </p:tgtEl>
                                        <p:attrNameLst>
                                          <p:attrName>style.visibility</p:attrName>
                                        </p:attrNameLst>
                                      </p:cBhvr>
                                      <p:to>
                                        <p:strVal val="visible"/>
                                      </p:to>
                                    </p:set>
                                    <p:animEffect transition="in" filter="fade">
                                      <p:cBhvr>
                                        <p:cTn id="18" dur="500"/>
                                        <p:tgtEl>
                                          <p:spTgt spid="22530">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2530">
                                            <p:txEl>
                                              <p:pRg st="5" end="5"/>
                                            </p:txEl>
                                          </p:spTgt>
                                        </p:tgtEl>
                                        <p:attrNameLst>
                                          <p:attrName>style.visibility</p:attrName>
                                        </p:attrNameLst>
                                      </p:cBhvr>
                                      <p:to>
                                        <p:strVal val="visible"/>
                                      </p:to>
                                    </p:set>
                                    <p:animEffect transition="in" filter="fade">
                                      <p:cBhvr>
                                        <p:cTn id="21" dur="500"/>
                                        <p:tgtEl>
                                          <p:spTgt spid="2253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GB" smtClean="0"/>
              <a:t>5 Key questions to be discussed</a:t>
            </a:r>
          </a:p>
        </p:txBody>
      </p:sp>
      <p:sp>
        <p:nvSpPr>
          <p:cNvPr id="19458" name="Content Placeholder 2"/>
          <p:cNvSpPr>
            <a:spLocks noGrp="1"/>
          </p:cNvSpPr>
          <p:nvPr>
            <p:ph idx="1"/>
          </p:nvPr>
        </p:nvSpPr>
        <p:spPr>
          <a:xfrm>
            <a:off x="762000" y="2492375"/>
            <a:ext cx="7410450" cy="3097213"/>
          </a:xfrm>
        </p:spPr>
        <p:txBody>
          <a:bodyPr/>
          <a:lstStyle/>
          <a:p>
            <a:pPr marL="457200" indent="-457200" algn="ctr" eaLnBrk="1" hangingPunct="1">
              <a:buFontTx/>
              <a:buAutoNum type="arabicPeriod"/>
            </a:pPr>
            <a:r>
              <a:rPr lang="en-GB" sz="2800" b="1" smtClean="0"/>
              <a:t>What are they key trends?</a:t>
            </a:r>
          </a:p>
          <a:p>
            <a:pPr marL="457200" indent="-457200" algn="ctr" eaLnBrk="1" hangingPunct="1">
              <a:buFontTx/>
              <a:buNone/>
            </a:pPr>
            <a:endParaRPr lang="en-GB" sz="2800" b="1" smtClean="0"/>
          </a:p>
          <a:p>
            <a:pPr marL="457200" indent="-457200" algn="ctr" eaLnBrk="1" hangingPunct="1"/>
            <a:r>
              <a:rPr lang="en-GB" b="1" smtClean="0"/>
              <a:t> Practice</a:t>
            </a:r>
          </a:p>
          <a:p>
            <a:pPr marL="457200" indent="-457200" algn="ctr" eaLnBrk="1" hangingPunct="1"/>
            <a:r>
              <a:rPr lang="en-GB" b="1" smtClean="0"/>
              <a:t>Academic</a:t>
            </a:r>
          </a:p>
          <a:p>
            <a:pPr marL="457200" indent="-457200" algn="ctr" eaLnBrk="1" hangingPunct="1"/>
            <a:r>
              <a:rPr lang="en-GB" b="1" smtClean="0"/>
              <a:t>Policy</a:t>
            </a:r>
          </a:p>
          <a:p>
            <a:pPr marL="457200" indent="-457200" algn="ctr" eaLnBrk="1" hangingPunct="1">
              <a:buFontTx/>
              <a:buNone/>
            </a:pPr>
            <a:endParaRPr lang="en-GB" b="1" smtClean="0"/>
          </a:p>
          <a:p>
            <a:pPr marL="457200" indent="-457200" eaLnBrk="1" hangingPunct="1">
              <a:buFontTx/>
              <a:buNone/>
            </a:pPr>
            <a:endParaRPr lang="en-GB" b="1" smtClean="0"/>
          </a:p>
          <a:p>
            <a:pPr marL="457200" indent="-457200" eaLnBrk="1" hangingPunct="1">
              <a:buFontTx/>
              <a:buNone/>
            </a:pPr>
            <a:endParaRPr lang="en-GB"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r>
              <a:rPr lang="en-GB" smtClean="0"/>
              <a:t>Practice</a:t>
            </a:r>
          </a:p>
        </p:txBody>
      </p:sp>
      <p:sp>
        <p:nvSpPr>
          <p:cNvPr id="29699" name="Rectangle 3"/>
          <p:cNvSpPr>
            <a:spLocks noGrp="1" noChangeArrowheads="1"/>
          </p:cNvSpPr>
          <p:nvPr>
            <p:ph type="body" idx="1"/>
          </p:nvPr>
        </p:nvSpPr>
        <p:spPr/>
        <p:txBody>
          <a:bodyPr/>
          <a:lstStyle/>
          <a:p>
            <a:r>
              <a:rPr lang="en-GB" b="1" smtClean="0"/>
              <a:t>Focus on prescriptive guidelines dominates</a:t>
            </a:r>
          </a:p>
          <a:p>
            <a:endParaRPr lang="en-GB" b="1" smtClean="0"/>
          </a:p>
          <a:p>
            <a:r>
              <a:rPr lang="en-GB" b="1" smtClean="0"/>
              <a:t>Overemphasis on interpreter-as-conduit </a:t>
            </a:r>
          </a:p>
          <a:p>
            <a:endParaRPr lang="en-GB" b="1" smtClean="0"/>
          </a:p>
          <a:p>
            <a:r>
              <a:rPr lang="en-GB" b="1" smtClean="0"/>
              <a:t>Conceptualisation of communication and language</a:t>
            </a:r>
          </a:p>
          <a:p>
            <a:pPr>
              <a:buFontTx/>
              <a:buNone/>
            </a:pPr>
            <a:endParaRPr lang="en-GB" b="1" smtClean="0"/>
          </a:p>
          <a:p>
            <a:r>
              <a:rPr lang="en-GB" b="1" smtClean="0"/>
              <a:t>Intercultural communication?</a:t>
            </a:r>
          </a:p>
          <a:p>
            <a:endParaRPr lang="en-GB"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fade">
                                      <p:cBhvr>
                                        <p:cTn id="7" dur="10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9699">
                                            <p:txEl>
                                              <p:pRg st="2" end="2"/>
                                            </p:txEl>
                                          </p:spTgt>
                                        </p:tgtEl>
                                        <p:attrNameLst>
                                          <p:attrName>style.visibility</p:attrName>
                                        </p:attrNameLst>
                                      </p:cBhvr>
                                      <p:to>
                                        <p:strVal val="visible"/>
                                      </p:to>
                                    </p:set>
                                    <p:animEffect transition="in" filter="fade">
                                      <p:cBhvr>
                                        <p:cTn id="12" dur="1000"/>
                                        <p:tgtEl>
                                          <p:spTgt spid="296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699">
                                            <p:txEl>
                                              <p:pRg st="4" end="4"/>
                                            </p:txEl>
                                          </p:spTgt>
                                        </p:tgtEl>
                                        <p:attrNameLst>
                                          <p:attrName>style.visibility</p:attrName>
                                        </p:attrNameLst>
                                      </p:cBhvr>
                                      <p:to>
                                        <p:strVal val="visible"/>
                                      </p:to>
                                    </p:set>
                                    <p:animEffect transition="in" filter="fade">
                                      <p:cBhvr>
                                        <p:cTn id="17" dur="1000"/>
                                        <p:tgtEl>
                                          <p:spTgt spid="2969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9699">
                                            <p:txEl>
                                              <p:pRg st="6" end="6"/>
                                            </p:txEl>
                                          </p:spTgt>
                                        </p:tgtEl>
                                        <p:attrNameLst>
                                          <p:attrName>style.visibility</p:attrName>
                                        </p:attrNameLst>
                                      </p:cBhvr>
                                      <p:to>
                                        <p:strVal val="visible"/>
                                      </p:to>
                                    </p:set>
                                    <p:animEffect transition="in" filter="fade">
                                      <p:cBhvr>
                                        <p:cTn id="22" dur="1000"/>
                                        <p:tgtEl>
                                          <p:spTgt spid="296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r>
              <a:rPr lang="en-GB" smtClean="0"/>
              <a:t>Academic research</a:t>
            </a:r>
          </a:p>
        </p:txBody>
      </p:sp>
      <p:sp>
        <p:nvSpPr>
          <p:cNvPr id="30723" name="Rectangle 3"/>
          <p:cNvSpPr>
            <a:spLocks noGrp="1" noChangeArrowheads="1"/>
          </p:cNvSpPr>
          <p:nvPr>
            <p:ph type="body" idx="1"/>
          </p:nvPr>
        </p:nvSpPr>
        <p:spPr>
          <a:xfrm>
            <a:off x="381000" y="2205038"/>
            <a:ext cx="8382000" cy="4319587"/>
          </a:xfrm>
        </p:spPr>
        <p:txBody>
          <a:bodyPr/>
          <a:lstStyle/>
          <a:p>
            <a:pPr>
              <a:lnSpc>
                <a:spcPct val="90000"/>
              </a:lnSpc>
            </a:pPr>
            <a:r>
              <a:rPr lang="en-GB" b="1" smtClean="0"/>
              <a:t>Moving from interpreting mode to approach</a:t>
            </a:r>
          </a:p>
          <a:p>
            <a:pPr>
              <a:lnSpc>
                <a:spcPct val="90000"/>
              </a:lnSpc>
            </a:pPr>
            <a:endParaRPr lang="en-GB" b="1" smtClean="0"/>
          </a:p>
          <a:p>
            <a:pPr>
              <a:lnSpc>
                <a:spcPct val="90000"/>
              </a:lnSpc>
            </a:pPr>
            <a:r>
              <a:rPr lang="en-GB" b="1" smtClean="0"/>
              <a:t>Growing interest in intercultural competence in healthcare settings and interpreting practice</a:t>
            </a:r>
          </a:p>
          <a:p>
            <a:pPr>
              <a:lnSpc>
                <a:spcPct val="90000"/>
              </a:lnSpc>
            </a:pPr>
            <a:endParaRPr lang="en-GB" b="1" smtClean="0"/>
          </a:p>
          <a:p>
            <a:pPr>
              <a:lnSpc>
                <a:spcPct val="90000"/>
              </a:lnSpc>
            </a:pPr>
            <a:r>
              <a:rPr lang="en-GB" b="1" smtClean="0"/>
              <a:t>Little dialogue between perspectives</a:t>
            </a:r>
          </a:p>
          <a:p>
            <a:pPr>
              <a:lnSpc>
                <a:spcPct val="90000"/>
              </a:lnSpc>
              <a:buFontTx/>
              <a:buNone/>
            </a:pPr>
            <a:r>
              <a:rPr lang="en-GB" b="1" smtClean="0"/>
              <a:t> </a:t>
            </a:r>
          </a:p>
          <a:p>
            <a:pPr>
              <a:lnSpc>
                <a:spcPct val="90000"/>
              </a:lnSpc>
            </a:pPr>
            <a:r>
              <a:rPr lang="en-GB" b="1" smtClean="0"/>
              <a:t>Lack of innovation in research methods</a:t>
            </a:r>
          </a:p>
          <a:p>
            <a:pPr lvl="1">
              <a:lnSpc>
                <a:spcPct val="90000"/>
              </a:lnSpc>
            </a:pPr>
            <a:r>
              <a:rPr lang="en-GB" b="1" smtClean="0"/>
              <a:t>Exceptions: Pasquandrea (2011), TRICC (2011)</a:t>
            </a:r>
          </a:p>
          <a:p>
            <a:pPr lvl="1">
              <a:lnSpc>
                <a:spcPct val="90000"/>
              </a:lnSpc>
            </a:pPr>
            <a:endParaRPr lang="en-GB" b="1" smtClean="0"/>
          </a:p>
          <a:p>
            <a:pPr>
              <a:lnSpc>
                <a:spcPct val="90000"/>
              </a:lnSpc>
            </a:pPr>
            <a:r>
              <a:rPr lang="en-GB" b="1" smtClean="0"/>
              <a:t>Dominant focus on formal healthcare settings</a:t>
            </a:r>
            <a:endParaRPr lang="en-GB" sz="2800" b="1" smtClean="0"/>
          </a:p>
          <a:p>
            <a:pPr lvl="1">
              <a:lnSpc>
                <a:spcPct val="90000"/>
              </a:lnSpc>
            </a:pPr>
            <a:endParaRPr lang="en-GB"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10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23">
                                            <p:txEl>
                                              <p:pRg st="2" end="2"/>
                                            </p:txEl>
                                          </p:spTgt>
                                        </p:tgtEl>
                                        <p:attrNameLst>
                                          <p:attrName>style.visibility</p:attrName>
                                        </p:attrNameLst>
                                      </p:cBhvr>
                                      <p:to>
                                        <p:strVal val="visible"/>
                                      </p:to>
                                    </p:set>
                                    <p:animEffect transition="in" filter="fade">
                                      <p:cBhvr>
                                        <p:cTn id="12" dur="1000"/>
                                        <p:tgtEl>
                                          <p:spTgt spid="307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23">
                                            <p:txEl>
                                              <p:pRg st="4" end="4"/>
                                            </p:txEl>
                                          </p:spTgt>
                                        </p:tgtEl>
                                        <p:attrNameLst>
                                          <p:attrName>style.visibility</p:attrName>
                                        </p:attrNameLst>
                                      </p:cBhvr>
                                      <p:to>
                                        <p:strVal val="visible"/>
                                      </p:to>
                                    </p:set>
                                    <p:animEffect transition="in" filter="fade">
                                      <p:cBhvr>
                                        <p:cTn id="17" dur="1000"/>
                                        <p:tgtEl>
                                          <p:spTgt spid="3072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23">
                                            <p:txEl>
                                              <p:pRg st="6" end="6"/>
                                            </p:txEl>
                                          </p:spTgt>
                                        </p:tgtEl>
                                        <p:attrNameLst>
                                          <p:attrName>style.visibility</p:attrName>
                                        </p:attrNameLst>
                                      </p:cBhvr>
                                      <p:to>
                                        <p:strVal val="visible"/>
                                      </p:to>
                                    </p:set>
                                    <p:animEffect transition="in" filter="fade">
                                      <p:cBhvr>
                                        <p:cTn id="22" dur="1000"/>
                                        <p:tgtEl>
                                          <p:spTgt spid="3072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0723">
                                            <p:txEl>
                                              <p:pRg st="7" end="7"/>
                                            </p:txEl>
                                          </p:spTgt>
                                        </p:tgtEl>
                                        <p:attrNameLst>
                                          <p:attrName>style.visibility</p:attrName>
                                        </p:attrNameLst>
                                      </p:cBhvr>
                                      <p:to>
                                        <p:strVal val="visible"/>
                                      </p:to>
                                    </p:set>
                                    <p:animEffect transition="in" filter="fade">
                                      <p:cBhvr>
                                        <p:cTn id="25" dur="1000"/>
                                        <p:tgtEl>
                                          <p:spTgt spid="3072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0723">
                                            <p:txEl>
                                              <p:pRg st="9" end="9"/>
                                            </p:txEl>
                                          </p:spTgt>
                                        </p:tgtEl>
                                        <p:attrNameLst>
                                          <p:attrName>style.visibility</p:attrName>
                                        </p:attrNameLst>
                                      </p:cBhvr>
                                      <p:to>
                                        <p:strVal val="visible"/>
                                      </p:to>
                                    </p:set>
                                    <p:animEffect transition="in" filter="fade">
                                      <p:cBhvr>
                                        <p:cTn id="30" dur="1000"/>
                                        <p:tgtEl>
                                          <p:spTgt spid="3072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68313" y="3141663"/>
            <a:ext cx="8382000" cy="685800"/>
          </a:xfrm>
        </p:spPr>
        <p:txBody>
          <a:bodyPr/>
          <a:lstStyle/>
          <a:p>
            <a:r>
              <a:rPr lang="en-GB" smtClean="0"/>
              <a:t>Policy in Scotland</a:t>
            </a:r>
          </a:p>
        </p:txBody>
      </p:sp>
      <p:sp>
        <p:nvSpPr>
          <p:cNvPr id="28675" name="Rectangle 3"/>
          <p:cNvSpPr>
            <a:spLocks noGrp="1" noChangeArrowheads="1"/>
          </p:cNvSpPr>
          <p:nvPr>
            <p:ph type="body" idx="1"/>
          </p:nvPr>
        </p:nvSpPr>
        <p:spPr>
          <a:xfrm>
            <a:off x="323850" y="3860800"/>
            <a:ext cx="8382000" cy="2447925"/>
          </a:xfrm>
        </p:spPr>
        <p:txBody>
          <a:bodyPr/>
          <a:lstStyle/>
          <a:p>
            <a:pPr>
              <a:lnSpc>
                <a:spcPct val="90000"/>
              </a:lnSpc>
            </a:pPr>
            <a:r>
              <a:rPr lang="en-GB" b="1" smtClean="0"/>
              <a:t>Fair for All (Scottish Executive 2001)</a:t>
            </a:r>
          </a:p>
          <a:p>
            <a:pPr>
              <a:lnSpc>
                <a:spcPct val="90000"/>
              </a:lnSpc>
            </a:pPr>
            <a:r>
              <a:rPr lang="en-GB" b="1" smtClean="0"/>
              <a:t>Scottish Refugee Integration Forum (2002)</a:t>
            </a:r>
          </a:p>
          <a:p>
            <a:pPr>
              <a:lnSpc>
                <a:spcPct val="90000"/>
              </a:lnSpc>
            </a:pPr>
            <a:r>
              <a:rPr lang="en-GB" b="1" smtClean="0"/>
              <a:t>Better Health, Better Care (2007) </a:t>
            </a:r>
          </a:p>
          <a:p>
            <a:pPr>
              <a:lnSpc>
                <a:spcPct val="90000"/>
              </a:lnSpc>
            </a:pPr>
            <a:r>
              <a:rPr lang="en-GB" b="1" smtClean="0"/>
              <a:t>NHSGGC Equality Scheme (2009)</a:t>
            </a:r>
            <a:r>
              <a:rPr lang="en-GB" smtClean="0"/>
              <a:t> </a:t>
            </a:r>
            <a:endParaRPr lang="en-GB" b="1" smtClean="0"/>
          </a:p>
          <a:p>
            <a:pPr>
              <a:lnSpc>
                <a:spcPct val="90000"/>
              </a:lnSpc>
            </a:pPr>
            <a:r>
              <a:rPr lang="en-GB" b="1" smtClean="0"/>
              <a:t>NHSGGC Communication and Support Language Plan (2008/2009)</a:t>
            </a:r>
            <a:r>
              <a:rPr lang="en-GB" smtClean="0"/>
              <a:t> </a:t>
            </a:r>
          </a:p>
        </p:txBody>
      </p:sp>
      <p:sp>
        <p:nvSpPr>
          <p:cNvPr id="28677" name="Rectangle 5"/>
          <p:cNvSpPr>
            <a:spLocks noChangeArrowheads="1"/>
          </p:cNvSpPr>
          <p:nvPr/>
        </p:nvSpPr>
        <p:spPr bwMode="auto">
          <a:xfrm>
            <a:off x="468313" y="1557338"/>
            <a:ext cx="8382000" cy="1366837"/>
          </a:xfrm>
          <a:prstGeom prst="rect">
            <a:avLst/>
          </a:prstGeom>
          <a:noFill/>
          <a:ln w="9525">
            <a:noFill/>
            <a:miter lim="800000"/>
            <a:headEnd/>
            <a:tailEnd/>
          </a:ln>
        </p:spPr>
        <p:txBody>
          <a:bodyPr anchor="ctr"/>
          <a:lstStyle/>
          <a:p>
            <a:pPr eaLnBrk="0" hangingPunct="0"/>
            <a:r>
              <a:rPr lang="en-GB" sz="2800" b="1">
                <a:solidFill>
                  <a:srgbClr val="3A5667"/>
                </a:solidFill>
              </a:rPr>
              <a:t>Legislation</a:t>
            </a:r>
            <a:br>
              <a:rPr lang="en-GB" sz="2800" b="1">
                <a:solidFill>
                  <a:srgbClr val="3A5667"/>
                </a:solidFill>
              </a:rPr>
            </a:br>
            <a:r>
              <a:rPr lang="en-GB">
                <a:solidFill>
                  <a:srgbClr val="3A5667"/>
                </a:solidFill>
              </a:rPr>
              <a:t>Equality Act (2010), Disability and ‘Race relations’ legislation (the Disability Discrimination Act 1995 and the Race Relations (Amendment) Act 2000) </a:t>
            </a:r>
            <a:endParaRPr lang="en-GB" sz="2800" b="1">
              <a:solidFill>
                <a:srgbClr val="3A5667"/>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677">
                                            <p:txEl>
                                              <p:charRg st="0" end="12"/>
                                            </p:txEl>
                                          </p:spTgt>
                                        </p:tgtEl>
                                        <p:attrNameLst>
                                          <p:attrName>style.visibility</p:attrName>
                                        </p:attrNameLst>
                                      </p:cBhvr>
                                      <p:to>
                                        <p:strVal val="visible"/>
                                      </p:to>
                                    </p:set>
                                    <p:animEffect transition="in" filter="fade">
                                      <p:cBhvr>
                                        <p:cTn id="7" dur="2000"/>
                                        <p:tgtEl>
                                          <p:spTgt spid="28677">
                                            <p:txEl>
                                              <p:charRg st="0" end="1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8677">
                                            <p:txEl>
                                              <p:charRg st="12" end="163"/>
                                            </p:txEl>
                                          </p:spTgt>
                                        </p:tgtEl>
                                        <p:attrNameLst>
                                          <p:attrName>style.visibility</p:attrName>
                                        </p:attrNameLst>
                                      </p:cBhvr>
                                      <p:to>
                                        <p:strVal val="visible"/>
                                      </p:to>
                                    </p:set>
                                    <p:animEffect transition="in" filter="fade">
                                      <p:cBhvr>
                                        <p:cTn id="10" dur="2000"/>
                                        <p:tgtEl>
                                          <p:spTgt spid="28677">
                                            <p:txEl>
                                              <p:charRg st="12" end="16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8674"/>
                                        </p:tgtEl>
                                        <p:attrNameLst>
                                          <p:attrName>style.visibility</p:attrName>
                                        </p:attrNameLst>
                                      </p:cBhvr>
                                      <p:to>
                                        <p:strVal val="visible"/>
                                      </p:to>
                                    </p:set>
                                    <p:animEffect transition="in" filter="fade">
                                      <p:cBhvr>
                                        <p:cTn id="15" dur="2000"/>
                                        <p:tgtEl>
                                          <p:spTgt spid="2867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8675">
                                            <p:txEl>
                                              <p:pRg st="0" end="0"/>
                                            </p:txEl>
                                          </p:spTgt>
                                        </p:tgtEl>
                                        <p:attrNameLst>
                                          <p:attrName>style.visibility</p:attrName>
                                        </p:attrNameLst>
                                      </p:cBhvr>
                                      <p:to>
                                        <p:strVal val="visible"/>
                                      </p:to>
                                    </p:set>
                                    <p:animEffect transition="in" filter="fade">
                                      <p:cBhvr>
                                        <p:cTn id="20" dur="1000"/>
                                        <p:tgtEl>
                                          <p:spTgt spid="2867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8675">
                                            <p:txEl>
                                              <p:pRg st="1" end="1"/>
                                            </p:txEl>
                                          </p:spTgt>
                                        </p:tgtEl>
                                        <p:attrNameLst>
                                          <p:attrName>style.visibility</p:attrName>
                                        </p:attrNameLst>
                                      </p:cBhvr>
                                      <p:to>
                                        <p:strVal val="visible"/>
                                      </p:to>
                                    </p:set>
                                    <p:animEffect transition="in" filter="fade">
                                      <p:cBhvr>
                                        <p:cTn id="25" dur="1000"/>
                                        <p:tgtEl>
                                          <p:spTgt spid="2867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8675">
                                            <p:txEl>
                                              <p:pRg st="2" end="2"/>
                                            </p:txEl>
                                          </p:spTgt>
                                        </p:tgtEl>
                                        <p:attrNameLst>
                                          <p:attrName>style.visibility</p:attrName>
                                        </p:attrNameLst>
                                      </p:cBhvr>
                                      <p:to>
                                        <p:strVal val="visible"/>
                                      </p:to>
                                    </p:set>
                                    <p:animEffect transition="in" filter="fade">
                                      <p:cBhvr>
                                        <p:cTn id="30" dur="1000"/>
                                        <p:tgtEl>
                                          <p:spTgt spid="2867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8675">
                                            <p:txEl>
                                              <p:pRg st="3" end="3"/>
                                            </p:txEl>
                                          </p:spTgt>
                                        </p:tgtEl>
                                        <p:attrNameLst>
                                          <p:attrName>style.visibility</p:attrName>
                                        </p:attrNameLst>
                                      </p:cBhvr>
                                      <p:to>
                                        <p:strVal val="visible"/>
                                      </p:to>
                                    </p:set>
                                    <p:animEffect transition="in" filter="fade">
                                      <p:cBhvr>
                                        <p:cTn id="35" dur="1000"/>
                                        <p:tgtEl>
                                          <p:spTgt spid="28675">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8675">
                                            <p:txEl>
                                              <p:pRg st="4" end="4"/>
                                            </p:txEl>
                                          </p:spTgt>
                                        </p:tgtEl>
                                        <p:attrNameLst>
                                          <p:attrName>style.visibility</p:attrName>
                                        </p:attrNameLst>
                                      </p:cBhvr>
                                      <p:to>
                                        <p:strVal val="visible"/>
                                      </p:to>
                                    </p:set>
                                    <p:animEffect transition="in" filter="fade">
                                      <p:cBhvr>
                                        <p:cTn id="40" dur="1000"/>
                                        <p:tgtEl>
                                          <p:spTgt spid="286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Lst>
  </p:timing>
</p:sld>
</file>

<file path=ppt/theme/theme1.xml><?xml version="1.0" encoding="utf-8"?>
<a:theme xmlns:a="http://schemas.openxmlformats.org/drawingml/2006/main" name="SocSci_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SocSci_template</Template>
  <TotalTime>829</TotalTime>
  <Words>456</Words>
  <Application>Microsoft Office PowerPoint</Application>
  <PresentationFormat>On-screen Show (4:3)</PresentationFormat>
  <Paragraphs>82</Paragraphs>
  <Slides>15</Slides>
  <Notes>7</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SocSci_template</vt:lpstr>
      <vt:lpstr>Towards a Training Model  for Effective Ethical Translation  in Health Care Settings in Scotland </vt:lpstr>
      <vt:lpstr>The Project </vt:lpstr>
      <vt:lpstr>Project rationale</vt:lpstr>
      <vt:lpstr>Research methods </vt:lpstr>
      <vt:lpstr>Proposed training model</vt:lpstr>
      <vt:lpstr>5 Key questions to be discussed</vt:lpstr>
      <vt:lpstr>Practice</vt:lpstr>
      <vt:lpstr>Academic research</vt:lpstr>
      <vt:lpstr>Policy in Scotland</vt:lpstr>
      <vt:lpstr>PowerPoint Presentation</vt:lpstr>
      <vt:lpstr>PowerPoint Presentation</vt:lpstr>
      <vt:lpstr>Community interpreting:</vt:lpstr>
      <vt:lpstr>PowerPoint Presentation</vt:lpstr>
      <vt:lpstr>PowerPoint Presentation</vt:lpstr>
      <vt:lpstr>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Hooi Ling Eng</dc:creator>
  <cp:lastModifiedBy>Gallagher-Brett A.</cp:lastModifiedBy>
  <cp:revision>25</cp:revision>
  <dcterms:created xsi:type="dcterms:W3CDTF">2011-05-26T09:26:12Z</dcterms:created>
  <dcterms:modified xsi:type="dcterms:W3CDTF">2012-05-09T16:15:38Z</dcterms:modified>
</cp:coreProperties>
</file>